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09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۵ دقیقه. خوش‌آمدگویی، معرفی خود و اهداف کارگاه.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۴ دقیقه. آمار ملی و استانی را از منبع رسمی (وزارت بهداشت، پزشکی قانونی، سازمان بهزیستی) بگذارید؛ عدد نامطمئن نیاورید. نکته کلیدی: بسیاری از افراد پیش از اقدام با نظام سلامت تماس داشته‌اند، پس شما فرصت مداخله دارید.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۵ دقیقه. می‌توانید به‌صورت بازی «درست/غلط» از شرکت‌کنندگان بپرسید.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۶ دقیقه. عوامل خطر ایستا (سابقه اقدام) را از پویا (بی‌خوابی، مصرف مواد، بحران اخیر) جدا کنید؛ عوامل پویا قابل مداخله‌اند.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۶ دقیقه. نشانهٔ هشدار یعنی تغییر نسبت به الگوی معمول فرد. نبود نشانه، خطر را رد نمی‌کند.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۶ دقیقه. برای هر گروه مخاطب مرتبط را درگیر کنید: ماماها برای دورهٔ بارداری و پس از زایمان، پرستاران برای بیماران مزمن، مددکاران برای خشونت و فشار اجتماعی.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۶ دقیقه. بر آرامش خودتان، تماس چشمی و نبود قضاوت تأکید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۱۰ دقیقه. تمرین دو نفره: یک نفر نقش فرد، دیگری نقش پرسشگر؛ سپس جابه‌جایی. ۳ دقیقه برای هر نفر.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۵ دقیقه. این ساختار با الگوی پرسش‌های ساختارمند (مانند C-SSRS) سازگار است؛ در صورت پاسخ مثبت به هر پله، به پلهٔ بعد بروید.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۸ دقیقه. هر ستون یک جزء ارزیابی است؛ پاسخ «روشن و نزدیک» یعنی خطر بالاتر.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۴ دقیقه. کاهش دسترسی یکی از مؤثرترین مداخلات است. با خانواده هماهنگ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۸ دقیقه. سطح‌بندی راهنماست و جایگزین قضاوت بالینی نیست. در صورت تردید، سطح بالاتر را در نظر بگیرید و بازارزیابی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۶ دقیقه. این الگوریتم ساده را روی تخته یا در کارت‌های دستی هم می‌توان نشان داد.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۴ دقیقه. برنامه ایمنی را با زبان خود فرد و روی کاغذ بنویسید و یک نسخه به او بدهید. «قول عدم خودکشی» جایگزین آن نیست.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۶ دقیقه. بر اساس اطلاعات منتشرشده در رسانه‌های بهزیستی و خبرگزاری مهر (مهر ۱۴۰۵). پیش از ارائه، شماره‌ها و مراکز محلی را با واحد خود تطبیق دهید. در صورت اقدام به خودکشی یا خطر جانی، تماس با ۱۱۵ را فراموش نکنید.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۴ دقیقه. پیگیری پس از ارجاع یکی از مؤثرترین اقدامات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۴ دقیقه. اقدام یا مرگ بیمار برای ارائه‌دهندگان تجربه‌ای فشارزاست. گزارش‌دهی رسانه‌ای: از انتشار جزئیات روش و مشخصات فرد خودداری و مسیرهای کمک معرفی شود (مطابق توصیه‌های بهزیستی).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۸ دقیقه. بحث در گروه‌های ۴ نفره و سپس جمع‌بندی. مورد فرضی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۷ دقیقه. این مورد سطح بالا است: فرد را تنها نگذارید، ابزار را دور کنید و با ۱۱۵ یا ارجاع اورژانسی هماهنگ شوید. مورد فرضی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⏱ ۱۰ دقیقه. جمع‌بندی و پرسش و پاسخ. توزیع منابع و شماره‌ها.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600" dirty="0">
                <a:solidFill>
                  <a:srgbClr val="E9A23B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کارگاه آموزشی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6000" b="1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پیشگیری از خودکشی</a:t>
            </a:r>
            <a:endParaRPr lang="en-US" sz="6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56616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600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ارزیابی خطر، گفت‌وگوی بالینی، تعیین سطح خطر و مسیرهای ارجاع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512064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 rtl="1">
              <a:buNone/>
            </a:pPr>
            <a:r>
              <a:rPr lang="en-US" sz="2000" dirty="0">
                <a:solidFill>
                  <a:srgbClr val="C9D1E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دکتر شیوا مهدوی سرشت · استادیار روانپزشکی · دانشگاه علوم پزشکی شهید بهشتی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چرا پیشگیری از خودکشی مهم است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خودکشی علت قابل پیشگیری مرگ است؛ مداخلهٔ به‌موقع جان نجات می‌دهد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بسیاری از افراد پیش از اقدام با پزشک عمومی، پرستار، ماما یا مراقب سلامت تماس داشته‌اند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 err="1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شناسایی</a:t>
            </a: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 ← ارزیابی ← ایمن‌سازی ← ارجاع ← پیگیری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باورهای نادرست و واقعیت‌ها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4840224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واقعیت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باور نادرست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پرسیدن مستقیم و همدلانه خطر را بیشتر نمی‌کند و اغلب موجب آرامش می‌شود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پرسیدن دربارهٔ خودکشی آن را در فرد ایجاد می‌کند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هر ابراز افکار خودکشی را جدی بگیرید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کسی که از خودکشی حرف می‌زند فقط دنبال جلب توجه است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بسیاری از افراد نشانه‌های کلامی یا رفتاری نشان می‌دهند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خودکشی بدون هشدار رخ می‌دهد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میل به مرگ معمولاً دوسوگرا و موقتی است و با حمایت تغییر می‌کند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فرد مصمم همیشه مصمم می‌ماند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عوامل متعدد زیستی، روانی و اجتماعی دخیل‌اند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فقط بیماران روانپزشکی اقدام می‌کنند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عوامل خطر و عوامل محافظ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0" y="1508760"/>
            <a:ext cx="5394960" cy="466344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0080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عوامل خطر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400800" y="228600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اقدام قبلی به خودکشی (قوی‌ترین پیش‌بینی‌کننده)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اختلالات خلقی، سایکوز، سوءمصرف مواد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ناامیدی شدید، بی‌خوابی، آشفتگی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فقدان، شکست، فشار مالی یا حقوقی، خشونت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بیماری مزمن یا دردناک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دسترسی به ابزار کشنده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5394960" cy="466344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عوامل محافظ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28600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حمایت خانواده و دوستان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دلایل برای زندگی، مسئولیت نسبت به دیگران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دسترسی به درمان و پیگیری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مهارت‌های مقابله و حل مسئله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ارتباط با جامعه و باورهای معنوی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نشانه‌های هشدار اولیه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107680" y="1508760"/>
            <a:ext cx="3505200" cy="4663440"/>
          </a:xfrm>
          <a:prstGeom prst="roundRect">
            <a:avLst>
              <a:gd name="adj" fmla="val 3130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90560" y="1645920"/>
            <a:ext cx="313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گفتاری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90560" y="2286000"/>
            <a:ext cx="313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«دیگر نمی‌خواهم ادامه بدهم»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«بدون من همه راحت‌ترند»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احساس سربار بودن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ابراز ناامیدی و بن‌بست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328160" y="1508760"/>
            <a:ext cx="3505200" cy="4663440"/>
          </a:xfrm>
          <a:prstGeom prst="roundRect">
            <a:avLst>
              <a:gd name="adj" fmla="val 3130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11040" y="1645920"/>
            <a:ext cx="313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رفتاری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4511040" y="2286000"/>
            <a:ext cx="313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کناره‌گیری و انزوا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وداع، بخشیدن وسایل، وصیت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افزایش مصرف مواد یا الکل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جست‌وجوی روش و ابزار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بی‌خوابی یا بی‌قراری شدید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548640" y="1508760"/>
            <a:ext cx="3505200" cy="4663440"/>
          </a:xfrm>
          <a:prstGeom prst="roundRect">
            <a:avLst>
              <a:gd name="adj" fmla="val 3130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31520" y="1645920"/>
            <a:ext cx="313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هیجانی و موقعیتی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731520" y="2286000"/>
            <a:ext cx="313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ناامیدی، شرم و گناه شدید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تغییر ناگهانی خلق (آرام شدن پس از اضطراب شدید)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فقدان یا شکست اخیر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ترخیص اخیر از بخش روانپزشکی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گروه‌های ویژه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052560" y="1508760"/>
            <a:ext cx="2560320" cy="466344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235440" y="16459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نوجوانان و جوانان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9235440" y="2286000"/>
            <a:ext cx="21945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فشار تحصیلی، قلدری، بحران هویتی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تغییر رفتار، افت عملکرد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دسترسی به رسانه و مصرف مواد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17920" y="1508760"/>
            <a:ext cx="2560320" cy="466344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0" y="16459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بارداری و پس از زایمان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6400800" y="2286000"/>
            <a:ext cx="21945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افسردگی و اضطراب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خشونت خانگی، حاملگی ناخواسته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پرسش از افکار آسیب به خود در مراقبت‌های معمول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3383280" y="1508760"/>
            <a:ext cx="2560320" cy="466344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566160" y="16459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سالمندان و بیماران مزمن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3566160" y="2286000"/>
            <a:ext cx="21945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درد مزمن، ناتوانی، تنهایی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فقدان همسر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بیماری‌های ناتوان‌کننده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548640" y="1508760"/>
            <a:ext cx="2560320" cy="466344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31520" y="16459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موارد پرخطر دیگر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" y="2286000"/>
            <a:ext cx="21945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سابقهٔ اقدام یا ترخیص اخیر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سوءمصرف مواد</a:t>
            </a:r>
            <a:endParaRPr lang="en-US" sz="19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خشونت و مشکلات حقوقی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اصول گفت‌وگوی بالینی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0" y="1508760"/>
            <a:ext cx="5394960" cy="4663440"/>
          </a:xfrm>
          <a:prstGeom prst="roundRect">
            <a:avLst>
              <a:gd name="adj" fmla="val 2353"/>
            </a:avLst>
          </a:prstGeom>
          <a:solidFill>
            <a:srgbClr val="E3F1E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0080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انجام دهید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400800" y="228600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محیط خصوصی و بدون عجله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گوش دادن فعال و همدلانه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پرسش مستقیم و روشن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تأیید احساس فرد بدون تأیید خودکشی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قول رازداری مطلق ندهید؛ حدود آن را توضیح دهید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5394960" cy="4663440"/>
          </a:xfrm>
          <a:prstGeom prst="roundRect">
            <a:avLst>
              <a:gd name="adj" fmla="val 2353"/>
            </a:avLst>
          </a:prstGeom>
          <a:solidFill>
            <a:srgbClr val="FBEACB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انجام ندهید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28600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نصیحت، موعظه یا بحث اخلاقی و مذهبی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بی‌اهمیت‌شمردن («همه مشکل دارند»)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بحث بر سر درست یا غلط بودن خودکشی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شوکه شدن یا عجله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ترک فرد در بحران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جملات پیشنهادی برای گفت‌وگو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34011"/>
              </p:ext>
            </p:extLst>
          </p:nvPr>
        </p:nvGraphicFramePr>
        <p:xfrm>
          <a:off x="548640" y="1508760"/>
          <a:ext cx="11064240" cy="469392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نمونه جمله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هدف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«به نظر می‌رسد این روزها خیلی سخت می‌گذرد. دوست دارم بیشتر بشنوم.»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شروع گفت‌وگو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«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گاهی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در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چنین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شرایطی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افراد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فکر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پایان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دادن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به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زندگی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به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سرشان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می‌زند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؛ </a:t>
                      </a:r>
                      <a:r>
                        <a:rPr lang="en-US" sz="2000" dirty="0" err="1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آیا</a:t>
                      </a: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 شما هم چنین فکری داشته‌اید؟»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پرسش مستقیم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«ممکن است درد شما واقعاً زیاد باشد. ممنونم که با من در میان گذاشتید.»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همدلی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«با هم دنبال راهی می‌گردیم که این فشار کمتر شود.»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امید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نردبان پرسش دربارهٔ افکار خودکشی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۱. آرزوی مرگ: «آیا آرزو کرده‌اید که بمیرید یا خوابیده و بیدار نشوید؟»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۲. افکار فعال: «آیا فکر کشتن خودتان را داشته‌اید؟»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۳. روش: «به چه روشی فکر کرده‌اید؟»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۴. قصد: «آیا قصد انجام آن را دارید؟»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۵. برنامه و آمادگی: «آیا برنامهٔ مشخص دارید یا کاری برای آن انجام داده‌اید؟»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۶. رفتار: «آیا تاکنون اقدام کرده‌اید؟ چه زمانی؟»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پرسش دربارهٔ قصد، برنامه، ابزار و زمان‌بندی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4840224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نشانهٔ خطر بالاتر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پرسش نمونه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جزء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قصد مشخص، تمایل به اجرا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آیا قصد دارید این کار را انجام دهید؟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قصد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روش دقیق، آماده‌سازی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روش مشخصی در نظر دارید؟ مکان و شرایط آن چیست؟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برنامه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دسترسی فوری به ابزار کشنده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به آن دسترسی دارید؟ همین حالا همراه شماست؟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ابزار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ساعات یا روزهای نزدیک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چه زمانی؟ امروز، این هفته؟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زمان‌بندی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اقدام قبلی؛ فقدان دلیل برای زندگی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قبلاً اقدام کرده‌اید؟ چه چیزی شما را نگه می‌دارد؟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سابقه و محافظ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محدودسازی دسترسی به ابزار کشنده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از فرد بپرسید به چه ابزاری دسترسی دارد (دارو، سم و آفت‌کش، سلاح، ارتفاع، طناب)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 رضایت فرد و خانواده، ابزار را دور یا قفل کنید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مقدار داروی در دسترس را محدود کنید و نگهداری را به همراه بسپارید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در مناطق کشاورزی ذخیرهٔ سموم را ایمن کنید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بحران موقتی است؛ فاصله‌گرفتن از ابزار زمان می‌خرد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تعیین سطح خطر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4852416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اقدام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ویژگی‌ها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سطح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برنامه ایمنی، پیگیری، ارجاع غیراورژانس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افکار گذرا، بدون قصد و برنامه، عوامل محافظ قوی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پایین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ارزیابی تخصصی در اولین فرصت (ترجیحاً ظرف ۲۴ تا ۷۲ ساعت)، محدود کردن ابزار، مشارکت خانواده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افکار مکرر، برنامهٔ مبهم، بدون قصد قریب‌الوقوع، چند عامل خطر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متوسط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فرد را تنها نگذارید؛ ارجاع اورژانسی یا بستری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قصد و برنامهٔ مشخص، دسترسی به ابزار، اقدام اخیر، زمان نزدیک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بالا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تصمیم‌گیری بالینی: گام‌ها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۱. ایمنی فوری: فرد تنها نیست؟ ابزار دور است؟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۲. ارزیابی: افکار، قصد، برنامه، ابزار، زمان، عوامل خطر و محافظ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۳. تعیین سطح خطر (پایین / متوسط / بالا)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۴. انتخاب مسیر: پیگیری و برنامه ایمنی، ارجاع تخصصی، یا اورژانس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۵. اطلاع‌رسانی به خانواده/همراه با رعایت رازداری و رضایت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۶. مستندسازی و پیگیری برنامه‌ریزی‌شده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برنامه ایمنی (Safety Plan)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۱. نشانه‌های هشدار شخصی من چیست؟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۲. کارهایی که خودم می‌توانم برای آرام شدن انجام دهم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۳. افراد و مکان‌هایی که حواس مرا پرت می‌کنند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۴. افرادی که می‌توانم از آنها کمک بخواهم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۵. متخصصان و خطوط کمک: ۱۲۳، ۱۴۸۰ و مرکز درمانی محلی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۶. ایمن‌سازی محیط (دور کردن ابزار)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مسیرهای ارجاع و خطوط کمک در ایران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6961632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کاربرد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مسیر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رایگان و شبانه‌روزی؛ فرد دارای افکار خودکشی یا اطرافیان می‌توانند تماس بگیرند؛ تیم‌های سیار مداخله در بحران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۱۲۳ اورژانس اجتماعی (بهزیستی)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خدمات مشاوره‌ای تلفنی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۱۴۸۰ صدای مشاور (بهزیستی)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برای افراد دارای محدودیت شنوایی یا گفتاری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پیامک ۲۰۰۰۰۱۲۳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اقدام به خودکشی، مسمومیت، خطر جانی؛ در صورت نیاز ۱۱۰ پلیس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۱۱۵ اورژانس پزشکی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خدمات روانشناختی در بحران، ابتدا به‌صورت بی‌نام؛ متصل به نظام ارجاع و مراقبت‌های اولیه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۱۹۰ کد ۹ (وزارت بهداشت)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ارجاع به پزشک خانواده/مرکز خدمات سلامت و روانپزشک؛ [نام و شمارهٔ مراکز محلی]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شبکه بهداشت و روانپزشکی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[نام بیمارستان‌های منطقه] برای خطر بالا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None/>
                      </a:pPr>
                      <a:r>
                        <a:rPr lang="en-US" sz="2000" dirty="0">
                          <a:solidFill>
                            <a:srgbClr val="1F2937"/>
                          </a:solidFill>
                          <a:latin typeface="Tahoma" pitchFamily="34" charset="0"/>
                          <a:ea typeface="Tahoma" pitchFamily="34" charset="-122"/>
                          <a:cs typeface="Tahoma" pitchFamily="34" charset="-120"/>
                        </a:rPr>
                        <a:t>اورژانس روانپزشکی بیمارستان‌ها</a:t>
                      </a:r>
                      <a:endParaRPr lang="en-US" sz="2000" dirty="0">
                        <a:latin typeface="Tahoma" charset="0"/>
                        <a:ea typeface="Tahoma" charset="0"/>
                        <a:cs typeface="Tahoma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مستندسازی و پیگیری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ثبت: افکار، قصد، برنامه، ابزار، سطح خطر، اقدامات، ارجاع و افراد مطلع‌شده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پیگیری تلفنی یا حضوری در بازهٔ مشخص و ثبت نتیجه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از رسیدن فرد به مرکز ارجاع‌شده مطمئن شوید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هماهنگی با تیم درمان و ارائه‌دهندهٔ بعدی</a:t>
            </a:r>
            <a:endParaRPr lang="en-US" sz="24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رازداری با رعایت استثنا در خطر جدی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مراقبت از ارائه‌دهنده و پس از رویداد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0" y="1508760"/>
            <a:ext cx="5394960" cy="466344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0080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مراقبت از خود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400800" y="228600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صحبت با همکار یا سوپروایزر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مرز مشخص بین کار و زندگی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کمک حرفه‌ای در صورت نیاز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گناه و سرزنش خود طبیعی است ولی نیاز به گفت‌وگو دارد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5394960" cy="466344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31520" y="1645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2A7F7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پس از رویداد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286000"/>
            <a:ext cx="50292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حمایت از خانواده و همکاران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بازبینی بدون سرزنش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گزارش‌دهی مسئولانه در رسانه</a:t>
            </a:r>
            <a:endParaRPr lang="en-US" sz="2200" dirty="0"/>
          </a:p>
          <a:p>
            <a:pPr marL="342900" indent="-342900" algn="r" rtl="1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معرفی ۱۲۳ و ۱۴۸۰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مورد بالینی ۱ (تمرین گروهی)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48640" y="1508760"/>
            <a:ext cx="110642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600200"/>
            <a:ext cx="10515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خانم ۲۸ ساله، سه ماه پس از زایمان، در ویزیت مراقبت معمول گریان است، بی‌خوابی و بی‌اشتهایی دارد و می‌گوید «شاید بچه بدون من بهتر باشد». سابقه افسردگی دارد و همسرش مسافر است. (مورد فرضی)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840480"/>
            <a:ext cx="108813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چه نشانه‌های هشداری می‌بینید؟</a:t>
            </a:r>
            <a:endParaRPr lang="en-US" sz="22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چه پرسش‌هایی دربارهٔ قصد، برنامه، ابزار و زمان می‌پرسید؟</a:t>
            </a:r>
            <a:endParaRPr lang="en-US" sz="22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سطح خطر و اقدام بعدی چیست؟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14213D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مورد بالینی ۲ (تمرین گروهی)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48640" y="1508760"/>
            <a:ext cx="110642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D4C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600200"/>
            <a:ext cx="10515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آقای ۴۵ ساله، پس از از دست دادن شغل، به مرکز بهداشت آمده است. می‌گوید «دیگر فایده‌ای ندارد»، چند شب است نخوابیده، الکل مصرف می‌کند و دارویی که برای مادرش خریده در خانه دارد. می‌گوید «امشب تمامش می‌کنم». (مورد فرضی)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840480"/>
            <a:ext cx="108813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سطح خطر را چگونه تعیین می‌کنید؟</a:t>
            </a:r>
            <a:endParaRPr lang="en-US" sz="22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در همین لحظه چه اقدام فوری انجام می‌دهید؟</a:t>
            </a:r>
            <a:endParaRPr lang="en-US" sz="22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کدام مسیر ارجاع را انتخاب می‌کنید؟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3400" b="1" dirty="0">
                <a:solidFill>
                  <a:srgbClr val="E9A23B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جمع‌بندی و پرسش و پاسخ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9966960" y="1188720"/>
            <a:ext cx="1645920" cy="54864"/>
          </a:xfrm>
          <a:prstGeom prst="rect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463040"/>
            <a:ext cx="108813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ببینید، بپرسید، ایمن کنید، وصل کنید، پیگیری کنید</a:t>
            </a:r>
            <a:endParaRPr lang="en-US" sz="28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پرسیدن مستقیم، خطر را بیشتر نمی‌کند</a:t>
            </a:r>
            <a:endParaRPr lang="en-US" sz="28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 پرسش دربارهٔ قصد، برنامه، ابزار و زمان، سطح خطر را مشخص کنید</a:t>
            </a:r>
            <a:endParaRPr lang="en-US" sz="28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فرد پرخطر را تنها نگذارید</a:t>
            </a:r>
            <a:endParaRPr lang="en-US" sz="2800" dirty="0"/>
          </a:p>
          <a:p>
            <a:pPr marL="342900" indent="-342900" algn="r" rtl="1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F6F3E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۱۲۳ · ۱۴۸۰ · ۱۱۵ و مراکز محلی را در دسترس داشته باشید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365760" y="64008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280"/>
                </a:solidFill>
                <a:latin typeface="Tahoma"/>
                <a:ea typeface="Tahoma"/>
                <a:cs typeface="Tahoma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2020</Words>
  <Application>Microsoft Macintosh PowerPoint</Application>
  <PresentationFormat>Widescreen</PresentationFormat>
  <Paragraphs>262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کارگاه پیشگیری از خودکشی</dc:title>
  <dc:subject>PptxGenJS Presentation</dc:subject>
  <dc:creator>دکتر شیوا مهدوی سرشت</dc:creator>
  <cp:lastModifiedBy>SHIVA MAHDAVI</cp:lastModifiedBy>
  <cp:revision>2</cp:revision>
  <dcterms:created xsi:type="dcterms:W3CDTF">2026-10-05T09:18:41Z</dcterms:created>
  <dcterms:modified xsi:type="dcterms:W3CDTF">2026-10-05T16:52:22Z</dcterms:modified>
</cp:coreProperties>
</file>